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1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-95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84895" y="6245225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Государственное устройство и система органов государственной власти и местного самоуправления в России"/>
          <p:cNvSpPr txBox="1">
            <a:spLocks noGrp="1"/>
          </p:cNvSpPr>
          <p:nvPr>
            <p:ph type="title" idx="4294967295"/>
          </p:nvPr>
        </p:nvSpPr>
        <p:spPr>
          <a:xfrm>
            <a:off x="3484116" y="1942107"/>
            <a:ext cx="5621785" cy="2007594"/>
          </a:xfrm>
          <a:prstGeom prst="rect">
            <a:avLst/>
          </a:prstGeom>
        </p:spPr>
        <p:txBody>
          <a:bodyPr>
            <a:normAutofit/>
          </a:bodyPr>
          <a:lstStyle>
            <a:lvl1pPr defTabSz="740662">
              <a:defRPr sz="2500"/>
            </a:lvl1pPr>
          </a:lstStyle>
          <a:p>
            <a:r>
              <a:t>Правовые основы социальной защиты и обеспечения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287337"/>
            <a:ext cx="717956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Пенсии</a:t>
            </a:r>
          </a:p>
        </p:txBody>
      </p:sp>
      <p:grpSp>
        <p:nvGrpSpPr>
          <p:cNvPr id="67" name="Прямоугольник: скругленные углы 2"/>
          <p:cNvGrpSpPr/>
          <p:nvPr/>
        </p:nvGrpSpPr>
        <p:grpSpPr>
          <a:xfrm>
            <a:off x="619114" y="1201737"/>
            <a:ext cx="3665809" cy="4079589"/>
            <a:chOff x="0" y="0"/>
            <a:chExt cx="3665807" cy="4079587"/>
          </a:xfrm>
        </p:grpSpPr>
        <p:sp>
          <p:nvSpPr>
            <p:cNvPr id="65" name="Закругленный прямоугольник"/>
            <p:cNvSpPr/>
            <p:nvPr/>
          </p:nvSpPr>
          <p:spPr>
            <a:xfrm>
              <a:off x="0" y="0"/>
              <a:ext cx="3665808" cy="4079588"/>
            </a:xfrm>
            <a:prstGeom prst="roundRect">
              <a:avLst>
                <a:gd name="adj" fmla="val 16667"/>
              </a:avLst>
            </a:prstGeom>
            <a:solidFill>
              <a:srgbClr val="9ED3D7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Трудовые пенсии…"/>
            <p:cNvSpPr txBox="1"/>
            <p:nvPr/>
          </p:nvSpPr>
          <p:spPr>
            <a:xfrm>
              <a:off x="178949" y="178949"/>
              <a:ext cx="3307909" cy="3011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1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Трудовые пенсии</a:t>
              </a:r>
            </a:p>
            <a:p>
              <a:pPr algn="ctr">
                <a:defRPr sz="1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t>Финансирование за счет средств обязательного пенсионного страхования</a:t>
              </a:r>
            </a:p>
            <a:p>
              <a:pPr>
                <a:defRPr sz="16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t>Назначаются и выплачиваются:</a:t>
              </a:r>
            </a:p>
            <a:p>
              <a:pPr lvl="1">
                <a:buSzPct val="100000"/>
                <a:buChar char="✓"/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трудовая пенсия по старости;</a:t>
              </a:r>
            </a:p>
            <a:p>
              <a:pPr lvl="1">
                <a:buSzPct val="100000"/>
                <a:buChar char="✓"/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трудовая пенсия по инвалидности;</a:t>
              </a:r>
            </a:p>
            <a:p>
              <a:pPr lvl="1">
                <a:buSzPct val="100000"/>
                <a:buChar char="✓"/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трудовая пенсия по случаю потери кормильца.</a:t>
              </a:r>
            </a:p>
          </p:txBody>
        </p:sp>
      </p:grpSp>
      <p:grpSp>
        <p:nvGrpSpPr>
          <p:cNvPr id="70" name="Прямоугольник: скругленные углы 5"/>
          <p:cNvGrpSpPr/>
          <p:nvPr/>
        </p:nvGrpSpPr>
        <p:grpSpPr>
          <a:xfrm>
            <a:off x="4689173" y="1102423"/>
            <a:ext cx="3710591" cy="4079588"/>
            <a:chOff x="0" y="0"/>
            <a:chExt cx="3710589" cy="4079587"/>
          </a:xfrm>
        </p:grpSpPr>
        <p:sp>
          <p:nvSpPr>
            <p:cNvPr id="68" name="Закругленный прямоугольник"/>
            <p:cNvSpPr/>
            <p:nvPr/>
          </p:nvSpPr>
          <p:spPr>
            <a:xfrm>
              <a:off x="0" y="0"/>
              <a:ext cx="3710590" cy="4079588"/>
            </a:xfrm>
            <a:prstGeom prst="roundRect">
              <a:avLst>
                <a:gd name="adj" fmla="val 16667"/>
              </a:avLst>
            </a:prstGeom>
            <a:solidFill>
              <a:srgbClr val="9ED3D7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Пенсии по государственному пенсионному обеспечению…"/>
            <p:cNvSpPr txBox="1"/>
            <p:nvPr/>
          </p:nvSpPr>
          <p:spPr>
            <a:xfrm>
              <a:off x="181135" y="181135"/>
              <a:ext cx="3348319" cy="3764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spcBef>
                  <a:spcPts val="200"/>
                </a:spcBef>
                <a:defRPr sz="1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Пенсии по государственному пенсионному обеспечению</a:t>
              </a:r>
            </a:p>
            <a:p>
              <a:pPr algn="ctr">
                <a:spcBef>
                  <a:spcPts val="200"/>
                </a:spcBef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t>ФЗ «О государственном пенсионном обеспечении в РФ» от 15 декабря 2001 г.</a:t>
              </a:r>
            </a:p>
            <a:p>
              <a:pPr algn="ctr">
                <a:spcBef>
                  <a:spcPts val="200"/>
                </a:spcBef>
                <a:defRPr sz="12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t>Финансирование – федеральный бюджет.</a:t>
              </a:r>
            </a:p>
            <a:p>
              <a:pPr>
                <a:defRPr sz="1200" b="1">
                  <a:latin typeface="Arial"/>
                  <a:ea typeface="Arial"/>
                  <a:cs typeface="Arial"/>
                  <a:sym typeface="Arial"/>
                </a:defRPr>
              </a:pPr>
              <a:r>
                <a:t>Право на пенсию имеют:</a:t>
              </a:r>
            </a:p>
            <a:p>
              <a:pPr marL="914400" lvl="2" indent="-914400">
                <a:buSzPct val="100000"/>
                <a:buChar char="✓"/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t>федеральные государственные служащие;</a:t>
              </a:r>
            </a:p>
            <a:p>
              <a:pPr marL="914400" lvl="2" indent="-914400">
                <a:buSzPct val="100000"/>
                <a:buChar char="✓"/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t>военнослужащие, проходившие военную службу по призыву в качестве солдат, матросов, сержантов и старшин;</a:t>
              </a:r>
            </a:p>
            <a:p>
              <a:pPr marL="914400" lvl="2" indent="-914400">
                <a:buSzPct val="100000"/>
                <a:buChar char="✓"/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t>участники Великой Отечественной войны;</a:t>
              </a:r>
            </a:p>
            <a:p>
              <a:pPr marL="914400" lvl="2" indent="-914400">
                <a:buSzPct val="100000"/>
                <a:buChar char="✓"/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t>граждане, пострадавшие в результате радиационных или техногенных катастроф;</a:t>
              </a:r>
            </a:p>
            <a:p>
              <a:pPr marL="914400" lvl="2" indent="-914400">
                <a:buSzPct val="100000"/>
                <a:buChar char="✓"/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t>нетрудоспособные граждане.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287337"/>
            <a:ext cx="717956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СОЦИАЛЬНАЯ ПОМОЩЬ</a:t>
            </a:r>
          </a:p>
        </p:txBody>
      </p:sp>
      <p:sp>
        <p:nvSpPr>
          <p:cNvPr id="73" name="Понимается совокупность мер денежного и иного характера, предоставляемых малоимущим семьям или малоимущим одиноко проживающим гражданам за счет соответствующих бюджетов РФ.…"/>
          <p:cNvSpPr txBox="1"/>
          <p:nvPr/>
        </p:nvSpPr>
        <p:spPr>
          <a:xfrm>
            <a:off x="444475" y="1074024"/>
            <a:ext cx="8131568" cy="424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000" u="sng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Понимается совокупность мер денежного и иного характера, предоставляемых малоимущим семьям или малоимущим одиноко проживающим гражданам за счет соответствующих бюджетов РФ.</a:t>
            </a:r>
          </a:p>
          <a:p>
            <a: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400"/>
              <a:t>Среди социальных выплат этой группы особое значение имеют:</a:t>
            </a:r>
          </a:p>
          <a:p>
            <a: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400"/>
              <a:t>· социальные пособия;</a:t>
            </a:r>
          </a:p>
          <a:p>
            <a: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400"/>
              <a:t>· компенсационные выплаты;</a:t>
            </a:r>
          </a:p>
          <a:p>
            <a: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400"/>
              <a:t>· льготы и преимущества.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287337"/>
            <a:ext cx="717956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Пособия</a:t>
            </a:r>
          </a:p>
        </p:txBody>
      </p:sp>
      <p:sp>
        <p:nvSpPr>
          <p:cNvPr id="76" name="21 апреля 1785 года Екатерина II задет законодательный акт - Грамота на права и выгоды городам Российской империи (Жалованная грамота)"/>
          <p:cNvSpPr txBox="1"/>
          <p:nvPr/>
        </p:nvSpPr>
        <p:spPr>
          <a:xfrm>
            <a:off x="982216" y="1205313"/>
            <a:ext cx="7179568" cy="3785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являются социальной помощью, которая в установленных законом случаях либо заменяет заработок, либо дополняется к пенсии или заработку.</a:t>
            </a:r>
            <a:endParaRPr sz="1900"/>
          </a:p>
          <a:p>
            <a:pPr algn="ctr">
              <a:def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u="sng" smtClean="0"/>
              <a:t>Предусмотрены </a:t>
            </a:r>
            <a:r>
              <a:rPr u="sng"/>
              <a:t>различные виды пособий:</a:t>
            </a:r>
            <a:endParaRPr sz="1900"/>
          </a:p>
          <a:p>
            <a:pPr marL="914400" lvl="2" indent="-914400">
              <a:buSzPct val="100000"/>
              <a:buChar char="✓"/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en-US" sz="2000" dirty="0" smtClean="0"/>
          </a:p>
          <a:p>
            <a:pPr marL="914400" lvl="2" indent="-914400">
              <a:buSzPct val="100000"/>
              <a:buChar char="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 smtClean="0"/>
              <a:t>пособие </a:t>
            </a:r>
            <a:r>
              <a:rPr sz="2000"/>
              <a:t>по временной нетрудоспособности;</a:t>
            </a:r>
          </a:p>
          <a:p>
            <a:pPr marL="914400" lvl="2" indent="-914400">
              <a:buSzPct val="100000"/>
              <a:buChar char="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пособие гражданам, имеющим детей;</a:t>
            </a:r>
          </a:p>
          <a:p>
            <a:pPr marL="914400" lvl="2" indent="-914400">
              <a:buSzPct val="100000"/>
              <a:buChar char="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пособие по безработице;</a:t>
            </a:r>
          </a:p>
          <a:p>
            <a:pPr marL="914400" lvl="2" indent="-914400">
              <a:buSzPct val="100000"/>
              <a:buChar char="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пособие беженцам и вынужденным переселенцам;</a:t>
            </a:r>
          </a:p>
          <a:p>
            <a:pPr marL="914400" lvl="2" indent="-914400">
              <a:buSzPct val="100000"/>
              <a:buChar char="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пособие на погребение и др.</a:t>
            </a: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287337"/>
            <a:ext cx="717956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Компенсационные выплаты:</a:t>
            </a:r>
          </a:p>
        </p:txBody>
      </p:sp>
      <p:sp>
        <p:nvSpPr>
          <p:cNvPr id="79" name="Прямоугольник 1"/>
          <p:cNvSpPr txBox="1"/>
          <p:nvPr/>
        </p:nvSpPr>
        <p:spPr>
          <a:xfrm>
            <a:off x="267287" y="1382285"/>
            <a:ext cx="8046719" cy="3880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за время отпуска до достижения ребенком возраста 3 лет;</a:t>
            </a:r>
          </a:p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студентам и аспирантам за время академического отпуска;</a:t>
            </a:r>
          </a:p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женам сотрудников органов внутренних дел и военнослужащих-контрактников, проживающих в местностях, где отсутствует возможность их трудоустройства;</a:t>
            </a:r>
          </a:p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гражданам, занятым уходом за инвалидом, престарелым или ребенком-инвалидом;</a:t>
            </a:r>
          </a:p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на детей, находящихся под опекой и попечительством;</a:t>
            </a:r>
          </a:p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вынужденным переселенцам и беженцам;</a:t>
            </a:r>
          </a:p>
          <a:p>
            <a:pPr marL="1082675" lvl="4" indent="-457200">
              <a:buSzPct val="100000"/>
              <a:buAutoNum type="arabicPeriod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учащимся на питание и др.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НАТУРАЛЬНАЯ ПОМОЩЬ"/>
          <p:cNvSpPr txBox="1"/>
          <p:nvPr/>
        </p:nvSpPr>
        <p:spPr>
          <a:xfrm>
            <a:off x="2818003" y="589281"/>
            <a:ext cx="3507993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6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НАТУРАЛЬНАЯ ПОМОЩЬ</a:t>
            </a:r>
          </a:p>
        </p:txBody>
      </p:sp>
      <p:sp>
        <p:nvSpPr>
          <p:cNvPr id="82" name="Форма социальной защиты населения, которая предоставляется в виде:…"/>
          <p:cNvSpPr txBox="1"/>
          <p:nvPr/>
        </p:nvSpPr>
        <p:spPr>
          <a:xfrm>
            <a:off x="524976" y="1122681"/>
            <a:ext cx="8094049" cy="440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Форма социальной защиты населения, которая предоставляется в виде:</a:t>
            </a:r>
          </a:p>
          <a:p>
            <a:pPr lvl="3" indent="685800"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·предметов первой необходимости;</a:t>
            </a:r>
          </a:p>
          <a:p>
            <a:pPr lvl="3" indent="685800"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·продуктов питания;</a:t>
            </a:r>
          </a:p>
          <a:p>
            <a:pPr lvl="3" indent="685800"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·лекарственных препаратов и изделий медицинского назначения;</a:t>
            </a:r>
          </a:p>
          <a:p>
            <a:pPr lvl="3" indent="685800"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·бесплатного питания;</a:t>
            </a:r>
          </a:p>
          <a:p>
            <a:pPr lvl="3" indent="685800"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·одежды, обуви, других непродовольственных товаров;</a:t>
            </a:r>
          </a:p>
          <a:p>
            <a:pPr lvl="3" indent="685800"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·специальных транспортных и технических средств реабилитации инвалидов и лиц, нуждающихся в постороннем уходе.</a:t>
            </a:r>
          </a:p>
          <a:p>
            <a:pPr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Натуральная помощь оказывается в рамках социальной помощи или поддержки, осуществляется либо за счет бюджетов всех уровней, либо за счет собственных средств негосударственных, в том числе благотворительных организаций и предоставляется на безвозмездной основе.</a:t>
            </a:r>
          </a:p>
          <a:p>
            <a:pPr algn="just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Одним из видов безвозмездной помощи выступает </a:t>
            </a:r>
            <a:r>
              <a:rPr b="1"/>
              <a:t>гуманитарная помощь,</a:t>
            </a:r>
            <a:r>
              <a:t> предоставляемая для оказания медицинской и социальной помощи малообеспеченным, социально незащищенным, пострадавшим от стихийных бедствий и других чрезвычайных происшествий группам.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В сфере социальной защиты населения все услуги разделяются на три основных группы:…"/>
          <p:cNvSpPr txBox="1"/>
          <p:nvPr/>
        </p:nvSpPr>
        <p:spPr>
          <a:xfrm>
            <a:off x="438469" y="1082780"/>
            <a:ext cx="8123222" cy="419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сфере</a:t>
            </a:r>
            <a:r>
              <a:rPr dirty="0"/>
              <a:t>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услуги</a:t>
            </a:r>
            <a:r>
              <a:rPr dirty="0"/>
              <a:t> </a:t>
            </a:r>
            <a:r>
              <a:rPr dirty="0" err="1"/>
              <a:t>разделяются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основных</a:t>
            </a:r>
            <a:r>
              <a:rPr dirty="0"/>
              <a:t> </a:t>
            </a:r>
            <a:r>
              <a:rPr dirty="0" err="1"/>
              <a:t>группы</a:t>
            </a:r>
            <a:r>
              <a:rPr dirty="0"/>
              <a:t>:</a:t>
            </a:r>
          </a:p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Первая</a:t>
            </a:r>
            <a:r>
              <a:rPr b="1" dirty="0"/>
              <a:t> </a:t>
            </a:r>
            <a:r>
              <a:rPr b="1" dirty="0" err="1"/>
              <a:t>группа</a:t>
            </a:r>
            <a:r>
              <a:rPr dirty="0"/>
              <a:t> – </a:t>
            </a:r>
            <a:r>
              <a:rPr dirty="0" err="1"/>
              <a:t>услуги</a:t>
            </a:r>
            <a:r>
              <a:rPr dirty="0"/>
              <a:t>, </a:t>
            </a:r>
            <a:r>
              <a:rPr dirty="0" err="1"/>
              <a:t>оказываемые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</a:t>
            </a:r>
            <a:r>
              <a:rPr dirty="0" err="1"/>
              <a:t>социального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виде</a:t>
            </a:r>
            <a:r>
              <a:rPr dirty="0"/>
              <a:t> </a:t>
            </a:r>
            <a:r>
              <a:rPr dirty="0" err="1"/>
              <a:t>обязательного</a:t>
            </a:r>
            <a:r>
              <a:rPr dirty="0"/>
              <a:t> </a:t>
            </a:r>
            <a:r>
              <a:rPr dirty="0" err="1"/>
              <a:t>медицинского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, </a:t>
            </a:r>
            <a:r>
              <a:rPr dirty="0" err="1"/>
              <a:t>направленные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охрану</a:t>
            </a:r>
            <a:r>
              <a:rPr dirty="0"/>
              <a:t> </a:t>
            </a:r>
            <a:r>
              <a:rPr dirty="0" err="1"/>
              <a:t>здоровья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финансируемые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/>
              <a:t>фонда</a:t>
            </a:r>
            <a:r>
              <a:rPr dirty="0"/>
              <a:t> </a:t>
            </a:r>
            <a:r>
              <a:rPr dirty="0" err="1"/>
              <a:t>обязательного</a:t>
            </a:r>
            <a:r>
              <a:rPr dirty="0"/>
              <a:t> </a:t>
            </a:r>
            <a:r>
              <a:rPr dirty="0" err="1"/>
              <a:t>медицинского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.</a:t>
            </a:r>
          </a:p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Вторая</a:t>
            </a:r>
            <a:r>
              <a:rPr b="1" dirty="0"/>
              <a:t> </a:t>
            </a:r>
            <a:r>
              <a:rPr b="1" dirty="0" err="1"/>
              <a:t>группа</a:t>
            </a:r>
            <a:r>
              <a:rPr dirty="0"/>
              <a:t> – </a:t>
            </a:r>
            <a:r>
              <a:rPr dirty="0" err="1"/>
              <a:t>услуги</a:t>
            </a:r>
            <a:r>
              <a:rPr dirty="0"/>
              <a:t>, </a:t>
            </a:r>
            <a:r>
              <a:rPr dirty="0" err="1"/>
              <a:t>предоставляемые</a:t>
            </a:r>
            <a:r>
              <a:rPr dirty="0"/>
              <a:t> </a:t>
            </a:r>
            <a:r>
              <a:rPr dirty="0" err="1"/>
              <a:t>гражданам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</a:t>
            </a:r>
            <a:r>
              <a:rPr dirty="0" err="1"/>
              <a:t>добровольного</a:t>
            </a:r>
            <a:r>
              <a:rPr dirty="0"/>
              <a:t> </a:t>
            </a:r>
            <a:r>
              <a:rPr dirty="0" err="1"/>
              <a:t>медицинского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. </a:t>
            </a:r>
            <a:r>
              <a:rPr dirty="0" err="1"/>
              <a:t>Программы</a:t>
            </a:r>
            <a:r>
              <a:rPr dirty="0"/>
              <a:t> </a:t>
            </a:r>
            <a:r>
              <a:rPr dirty="0" err="1"/>
              <a:t>добровольного</a:t>
            </a:r>
            <a:r>
              <a:rPr dirty="0"/>
              <a:t> </a:t>
            </a:r>
            <a:r>
              <a:rPr dirty="0" err="1"/>
              <a:t>медицинского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 </a:t>
            </a:r>
            <a:r>
              <a:rPr dirty="0" err="1"/>
              <a:t>обеспечивает</a:t>
            </a:r>
            <a:r>
              <a:rPr dirty="0"/>
              <a:t> </a:t>
            </a:r>
            <a:r>
              <a:rPr dirty="0" err="1"/>
              <a:t>гражданам</a:t>
            </a:r>
            <a:r>
              <a:rPr dirty="0"/>
              <a:t> </a:t>
            </a:r>
            <a:r>
              <a:rPr dirty="0" err="1"/>
              <a:t>получение</a:t>
            </a:r>
            <a:r>
              <a:rPr dirty="0"/>
              <a:t> </a:t>
            </a:r>
            <a:r>
              <a:rPr dirty="0" err="1"/>
              <a:t>дополнительных</a:t>
            </a:r>
            <a:r>
              <a:rPr dirty="0"/>
              <a:t> </a:t>
            </a:r>
            <a:r>
              <a:rPr dirty="0" err="1"/>
              <a:t>медицинских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иных</a:t>
            </a:r>
            <a:r>
              <a:rPr dirty="0"/>
              <a:t> </a:t>
            </a:r>
            <a:r>
              <a:rPr dirty="0" err="1"/>
              <a:t>услуг</a:t>
            </a:r>
            <a:r>
              <a:rPr dirty="0"/>
              <a:t> </a:t>
            </a:r>
            <a:r>
              <a:rPr dirty="0" err="1"/>
              <a:t>сверх</a:t>
            </a:r>
            <a:r>
              <a:rPr dirty="0"/>
              <a:t> </a:t>
            </a:r>
            <a:r>
              <a:rPr dirty="0" err="1"/>
              <a:t>установленных</a:t>
            </a:r>
            <a:r>
              <a:rPr dirty="0"/>
              <a:t> </a:t>
            </a:r>
            <a:r>
              <a:rPr dirty="0" err="1"/>
              <a:t>программами</a:t>
            </a:r>
            <a:r>
              <a:rPr dirty="0"/>
              <a:t> </a:t>
            </a:r>
            <a:r>
              <a:rPr dirty="0" err="1"/>
              <a:t>обязательного</a:t>
            </a:r>
            <a:r>
              <a:rPr dirty="0"/>
              <a:t> </a:t>
            </a:r>
            <a:r>
              <a:rPr dirty="0" err="1"/>
              <a:t>медицинского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.</a:t>
            </a:r>
          </a:p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Третья</a:t>
            </a:r>
            <a:r>
              <a:rPr b="1" dirty="0"/>
              <a:t> </a:t>
            </a:r>
            <a:r>
              <a:rPr b="1" dirty="0" err="1"/>
              <a:t>группа</a:t>
            </a:r>
            <a:r>
              <a:rPr dirty="0"/>
              <a:t> – </a:t>
            </a:r>
            <a:r>
              <a:rPr dirty="0" err="1"/>
              <a:t>совокупность</a:t>
            </a:r>
            <a:r>
              <a:rPr dirty="0"/>
              <a:t> </a:t>
            </a:r>
            <a:r>
              <a:rPr dirty="0" err="1"/>
              <a:t>социальных</a:t>
            </a:r>
            <a:r>
              <a:rPr dirty="0"/>
              <a:t> </a:t>
            </a:r>
            <a:r>
              <a:rPr dirty="0" err="1"/>
              <a:t>услуг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социальному</a:t>
            </a:r>
            <a:r>
              <a:rPr dirty="0"/>
              <a:t> </a:t>
            </a:r>
            <a:r>
              <a:rPr dirty="0" err="1"/>
              <a:t>обслуживанию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b="1" dirty="0" err="1"/>
              <a:t>социальное</a:t>
            </a:r>
            <a:r>
              <a:rPr b="1" dirty="0"/>
              <a:t> </a:t>
            </a:r>
            <a:r>
              <a:rPr b="1" dirty="0" err="1"/>
              <a:t>обслуживание</a:t>
            </a:r>
            <a:r>
              <a:rPr b="1" dirty="0"/>
              <a:t> </a:t>
            </a:r>
            <a:r>
              <a:rPr dirty="0" err="1"/>
              <a:t>понимается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 </a:t>
            </a:r>
            <a:r>
              <a:rPr dirty="0" err="1"/>
              <a:t>социальных</a:t>
            </a:r>
            <a:r>
              <a:rPr dirty="0"/>
              <a:t> </a:t>
            </a:r>
            <a:r>
              <a:rPr dirty="0" err="1"/>
              <a:t>служб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оказанию</a:t>
            </a:r>
            <a:r>
              <a:rPr dirty="0"/>
              <a:t> </a:t>
            </a:r>
            <a:r>
              <a:rPr dirty="0" err="1"/>
              <a:t>социально-бытовых</a:t>
            </a:r>
            <a:r>
              <a:rPr dirty="0"/>
              <a:t>, </a:t>
            </a:r>
            <a:r>
              <a:rPr dirty="0" err="1"/>
              <a:t>социально-медицинских</a:t>
            </a:r>
            <a:r>
              <a:rPr dirty="0"/>
              <a:t>, </a:t>
            </a:r>
            <a:r>
              <a:rPr dirty="0" err="1"/>
              <a:t>психолого-педагогических</a:t>
            </a:r>
            <a:r>
              <a:rPr dirty="0"/>
              <a:t>, </a:t>
            </a:r>
            <a:r>
              <a:rPr dirty="0" err="1"/>
              <a:t>социально-правовых</a:t>
            </a:r>
            <a:r>
              <a:rPr dirty="0"/>
              <a:t> </a:t>
            </a:r>
            <a:r>
              <a:rPr dirty="0" err="1"/>
              <a:t>услуг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материальной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, </a:t>
            </a:r>
            <a:r>
              <a:rPr dirty="0" err="1"/>
              <a:t>проведению</a:t>
            </a:r>
            <a:r>
              <a:rPr dirty="0"/>
              <a:t>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dirty="0" err="1"/>
              <a:t>адаптации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реабилитации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, </a:t>
            </a:r>
            <a:r>
              <a:rPr dirty="0" err="1"/>
              <a:t>находящихся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трудной</a:t>
            </a:r>
            <a:r>
              <a:rPr dirty="0"/>
              <a:t> </a:t>
            </a:r>
            <a:r>
              <a:rPr dirty="0" err="1"/>
              <a:t>жизненной</a:t>
            </a:r>
            <a:r>
              <a:rPr dirty="0"/>
              <a:t> </a:t>
            </a:r>
            <a:r>
              <a:rPr dirty="0" err="1"/>
              <a:t>ситуации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неспособных</a:t>
            </a:r>
            <a:r>
              <a:rPr dirty="0"/>
              <a:t> </a:t>
            </a:r>
            <a:r>
              <a:rPr dirty="0" err="1"/>
              <a:t>преодолеть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самостоятельно</a:t>
            </a:r>
            <a:r>
              <a:rPr dirty="0"/>
              <a:t>.</a:t>
            </a:r>
          </a:p>
        </p:txBody>
      </p:sp>
      <p:sp>
        <p:nvSpPr>
          <p:cNvPr id="85" name="СОЦИАЛЬНЫЕ УСЛУГИ"/>
          <p:cNvSpPr txBox="1"/>
          <p:nvPr/>
        </p:nvSpPr>
        <p:spPr>
          <a:xfrm>
            <a:off x="2929560" y="536680"/>
            <a:ext cx="328488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6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СОЦИАЛЬНЫЕ УСЛУГИ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Социальные службы – это предприятия и учреждения независимо от форм собственности, представляющие социальные услуги, а также граждане, занимающиеся профессиональной деятельностью по профессиональному обслуживанию населения без образования юридического лица.…"/>
          <p:cNvSpPr txBox="1"/>
          <p:nvPr/>
        </p:nvSpPr>
        <p:spPr>
          <a:xfrm>
            <a:off x="536595" y="896989"/>
            <a:ext cx="8070810" cy="2217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Социальные службы</a:t>
            </a:r>
            <a:r>
              <a:t> – это предприятия и учреждения независимо от форм собственности, представляющие социальные услуги, а также граждане, занимающиеся профессиональной деятельностью по профессиональному обслуживанию населения без образования юридического лица.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Социальное обслуживание строится на принципах: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8" name="20880.jpg" descr="208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2593" y="2721895"/>
            <a:ext cx="4376955" cy="250991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· адресности;…"/>
          <p:cNvSpPr txBox="1"/>
          <p:nvPr/>
        </p:nvSpPr>
        <p:spPr>
          <a:xfrm>
            <a:off x="721545" y="2734720"/>
            <a:ext cx="3024730" cy="248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· адресности;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· доступности;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· добровольности;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· гуманности;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· приоритетности оказания социальных услуг несовершеннолетним;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· конфиденциальности.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СПАСИБО ЗА ВНИМАНИЕ!"/>
          <p:cNvSpPr txBox="1">
            <a:spLocks noGrp="1"/>
          </p:cNvSpPr>
          <p:nvPr>
            <p:ph type="title" idx="4294967295"/>
          </p:nvPr>
        </p:nvSpPr>
        <p:spPr>
          <a:xfrm>
            <a:off x="4005064" y="1916707"/>
            <a:ext cx="4745237" cy="20075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"/>
          <p:cNvSpPr/>
          <p:nvPr/>
        </p:nvSpPr>
        <p:spPr>
          <a:xfrm>
            <a:off x="944771" y="633045"/>
            <a:ext cx="7594318" cy="909461"/>
          </a:xfrm>
          <a:prstGeom prst="rect">
            <a:avLst/>
          </a:prstGeom>
          <a:solidFill>
            <a:srgbClr val="9ED3D7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Конституция РФ (ст. 38, 39, 41) гарантирует </a:t>
            </a:r>
            <a:r>
              <a:rPr u="sng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социальное обеспечение по возрасту, в случае болезни, инвалидности, потери кормильца, для воспитания детей</a:t>
            </a:r>
            <a:r>
              <a:t> и в иных случаях, установленных законом.</a:t>
            </a:r>
          </a:p>
        </p:txBody>
      </p:sp>
      <p:sp>
        <p:nvSpPr>
          <p:cNvPr id="30" name="Прямоугольник 3"/>
          <p:cNvSpPr txBox="1"/>
          <p:nvPr/>
        </p:nvSpPr>
        <p:spPr>
          <a:xfrm>
            <a:off x="880348" y="1898257"/>
            <a:ext cx="7383304" cy="195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государственные пенсии </a:t>
            </a:r>
          </a:p>
          <a:p>
            <a:pPr>
              <a:buSzPct val="100000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социальные пособия</a:t>
            </a:r>
          </a:p>
          <a:p>
            <a:pPr>
              <a:buSzPct val="100000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материнство и детство находятся под защитой государства. </a:t>
            </a:r>
          </a:p>
          <a:p>
            <a:pPr>
              <a:buSzPct val="100000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медицинская помощь в учреждениях здравоохранения оказывается гражданам бесплатно за счет средств соответствующего бюджета, страховых взносов, других поступлений.</a:t>
            </a:r>
          </a:p>
        </p:txBody>
      </p:sp>
      <p:grpSp>
        <p:nvGrpSpPr>
          <p:cNvPr id="33" name="Прямоугольник: скругленные углы 4"/>
          <p:cNvGrpSpPr/>
          <p:nvPr/>
        </p:nvGrpSpPr>
        <p:grpSpPr>
          <a:xfrm>
            <a:off x="936619" y="4065172"/>
            <a:ext cx="7270762" cy="1021555"/>
            <a:chOff x="0" y="0"/>
            <a:chExt cx="7270760" cy="1021554"/>
          </a:xfrm>
        </p:grpSpPr>
        <p:sp>
          <p:nvSpPr>
            <p:cNvPr id="31" name="Закругленный прямоугольник"/>
            <p:cNvSpPr/>
            <p:nvPr/>
          </p:nvSpPr>
          <p:spPr>
            <a:xfrm>
              <a:off x="0" y="0"/>
              <a:ext cx="7270761" cy="1021555"/>
            </a:xfrm>
            <a:prstGeom prst="roundRect">
              <a:avLst>
                <a:gd name="adj" fmla="val 16667"/>
              </a:avLst>
            </a:prstGeom>
            <a:solidFill>
              <a:srgbClr val="9ED3D7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Наличие соответствующих ФЗ является необходимой гарантией для реализации гражданами своего конституционного права на социальное обеспечение"/>
            <p:cNvSpPr txBox="1"/>
            <p:nvPr/>
          </p:nvSpPr>
          <p:spPr>
            <a:xfrm>
              <a:off x="49867" y="49867"/>
              <a:ext cx="7171027" cy="884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Наличие соответствующих ФЗ является необходимой гарантией для реализации гражданами своего конституционного </a:t>
              </a:r>
              <a:r>
                <a:rPr u="sng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rPr>
                <a:t>права на социальное обеспечение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287337"/>
            <a:ext cx="717956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Социальная защита</a:t>
            </a:r>
          </a:p>
        </p:txBody>
      </p:sp>
      <p:sp>
        <p:nvSpPr>
          <p:cNvPr id="36" name="Прямоугольник 1"/>
          <p:cNvSpPr txBox="1"/>
          <p:nvPr/>
        </p:nvSpPr>
        <p:spPr>
          <a:xfrm>
            <a:off x="724486" y="1346340"/>
            <a:ext cx="7695028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социальная политика государства, которое стремится правовыми средствами обеспечить существование определенных групп населения, нуждающихся в социальной поддержке.</a:t>
            </a:r>
          </a:p>
        </p:txBody>
      </p:sp>
      <p:grpSp>
        <p:nvGrpSpPr>
          <p:cNvPr id="39" name="Прямоугольник: скругленные углы 3"/>
          <p:cNvGrpSpPr/>
          <p:nvPr/>
        </p:nvGrpSpPr>
        <p:grpSpPr>
          <a:xfrm>
            <a:off x="1302033" y="3187700"/>
            <a:ext cx="6260124" cy="1845138"/>
            <a:chOff x="0" y="0"/>
            <a:chExt cx="6260122" cy="1845136"/>
          </a:xfrm>
        </p:grpSpPr>
        <p:sp>
          <p:nvSpPr>
            <p:cNvPr id="37" name="Закругленный прямоугольник"/>
            <p:cNvSpPr/>
            <p:nvPr/>
          </p:nvSpPr>
          <p:spPr>
            <a:xfrm>
              <a:off x="0" y="0"/>
              <a:ext cx="6260123" cy="1838800"/>
            </a:xfrm>
            <a:prstGeom prst="roundRect">
              <a:avLst>
                <a:gd name="adj" fmla="val 16667"/>
              </a:avLst>
            </a:prstGeom>
            <a:solidFill>
              <a:srgbClr val="72BFC5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Основной способ социальной защиты:…"/>
            <p:cNvSpPr txBox="1"/>
            <p:nvPr/>
          </p:nvSpPr>
          <p:spPr>
            <a:xfrm>
              <a:off x="89762" y="89763"/>
              <a:ext cx="6080599" cy="1755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2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Основной способ социальной защиты: </a:t>
              </a:r>
            </a:p>
            <a:p>
              <a:pPr algn="ctr">
                <a:defRPr sz="3000" b="1" u="sng">
                  <a:latin typeface="Arial"/>
                  <a:ea typeface="Arial"/>
                  <a:cs typeface="Arial"/>
                  <a:sym typeface="Arial"/>
                </a:defRPr>
              </a:pPr>
              <a:r>
                <a:t>социальное обеспечение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829816" y="388937"/>
            <a:ext cx="717956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Социальное обеспечение </a:t>
            </a:r>
          </a:p>
        </p:txBody>
      </p:sp>
      <p:sp>
        <p:nvSpPr>
          <p:cNvPr id="42" name="Прямоугольник 1"/>
          <p:cNvSpPr txBox="1"/>
          <p:nvPr/>
        </p:nvSpPr>
        <p:spPr>
          <a:xfrm>
            <a:off x="663101" y="1336984"/>
            <a:ext cx="4520214" cy="3637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совокупность мероприятий, проводимых или поддерживаемых государством, направленных на обеспечение и обслуживание нуждающихся в социальной поддержке групп населения (престарелых и нетрудоспособных граждан, безработных, семей с детьми)</a:t>
            </a:r>
          </a:p>
        </p:txBody>
      </p:sp>
      <p:pic>
        <p:nvPicPr>
          <p:cNvPr id="43" name="socpred1.jpg" descr="socpred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8426" y="1856942"/>
            <a:ext cx="3169705" cy="2292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624962"/>
            <a:ext cx="7179568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59536">
              <a:defRPr sz="3384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Социальное обеспечение осуществляется за счет:</a:t>
            </a:r>
            <a:br/>
            <a:endParaRPr/>
          </a:p>
        </p:txBody>
      </p:sp>
      <p:sp>
        <p:nvSpPr>
          <p:cNvPr id="46" name="Прямоугольник 1"/>
          <p:cNvSpPr txBox="1"/>
          <p:nvPr/>
        </p:nvSpPr>
        <p:spPr>
          <a:xfrm>
            <a:off x="661182" y="1396718"/>
            <a:ext cx="7821636" cy="3551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Char char="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Обязательного социального страхования</a:t>
            </a:r>
          </a:p>
          <a:p>
            <a:pPr indent="436097">
              <a:defRPr u="sng">
                <a:latin typeface="Arial"/>
                <a:ea typeface="Arial"/>
                <a:cs typeface="Arial"/>
                <a:sym typeface="Arial"/>
              </a:defRPr>
            </a:pPr>
            <a:r>
              <a:t>Состоит из 6 частей:</a:t>
            </a:r>
          </a:p>
          <a:p>
            <a:pPr marL="690097" lvl="4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Обязательное страхование на случай временной нетрудоспособности (болезни),</a:t>
            </a:r>
          </a:p>
          <a:p>
            <a:pPr marL="690097" lvl="4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Обязательное страхование в связи с материнством,</a:t>
            </a:r>
          </a:p>
          <a:p>
            <a:pPr marL="690097" lvl="4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Обязательное страхование от несчастных случаев на производстве и профессиональных заболеваний,</a:t>
            </a:r>
          </a:p>
          <a:p>
            <a:pPr marL="690097" lvl="4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Обязательное медицинское страхование,</a:t>
            </a:r>
          </a:p>
          <a:p>
            <a:pPr marL="690097" lvl="4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Обязательное пенсионное страхование,</a:t>
            </a:r>
          </a:p>
          <a:p>
            <a:pPr marL="690097" lvl="4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Обязательное страхование на случай смерти застрахованного лица или несовершеннолетнего члена его семьи.</a:t>
            </a:r>
          </a:p>
          <a:p>
            <a:pPr>
              <a:buSzPct val="100000"/>
              <a:buChar char="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Прямые ассигнования из бюджетов различных уровней</a:t>
            </a:r>
          </a:p>
          <a:p>
            <a:pPr>
              <a:buSzPct val="100000"/>
              <a:buChar char="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Иных источников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636241"/>
            <a:ext cx="7179568" cy="10163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32104">
              <a:defRPr sz="3276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Право социального обеспечения</a:t>
            </a:r>
            <a:br/>
            <a:endParaRPr/>
          </a:p>
        </p:txBody>
      </p:sp>
      <p:sp>
        <p:nvSpPr>
          <p:cNvPr id="49" name="21 апреля 1785 года Екатерина II задет законодательный акт - Грамота на права и выгоды городам Российской империи (Жалованная грамота)"/>
          <p:cNvSpPr txBox="1"/>
          <p:nvPr/>
        </p:nvSpPr>
        <p:spPr>
          <a:xfrm>
            <a:off x="1155787" y="2052515"/>
            <a:ext cx="6426700" cy="33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9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	</a:t>
            </a:r>
          </a:p>
        </p:txBody>
      </p:sp>
      <p:grpSp>
        <p:nvGrpSpPr>
          <p:cNvPr id="52" name="Прямоугольник: скругленные углы 1"/>
          <p:cNvGrpSpPr/>
          <p:nvPr/>
        </p:nvGrpSpPr>
        <p:grpSpPr>
          <a:xfrm>
            <a:off x="527538" y="1309671"/>
            <a:ext cx="8088924" cy="2485786"/>
            <a:chOff x="0" y="0"/>
            <a:chExt cx="8088923" cy="2485785"/>
          </a:xfrm>
        </p:grpSpPr>
        <p:sp>
          <p:nvSpPr>
            <p:cNvPr id="50" name="Закругленный прямоугольник"/>
            <p:cNvSpPr/>
            <p:nvPr/>
          </p:nvSpPr>
          <p:spPr>
            <a:xfrm>
              <a:off x="0" y="0"/>
              <a:ext cx="8088924" cy="2485786"/>
            </a:xfrm>
            <a:prstGeom prst="roundRect">
              <a:avLst>
                <a:gd name="adj" fmla="val 16667"/>
              </a:avLst>
            </a:prstGeom>
            <a:solidFill>
              <a:srgbClr val="9ED3D7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2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самостоятельная отрасль российского права, на основе норм которой устанавливаются юридические факты, реализуется и защищается право граждан на различные виды социального обеспечения"/>
            <p:cNvSpPr txBox="1"/>
            <p:nvPr/>
          </p:nvSpPr>
          <p:spPr>
            <a:xfrm>
              <a:off x="121345" y="121345"/>
              <a:ext cx="7846233" cy="2111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самостоятельная отрасль российского права, на основе норм которой устанавливаются юридические факты, реализуется и защищается право граждан на различные виды социального обеспечения</a:t>
              </a:r>
            </a:p>
          </p:txBody>
        </p:sp>
      </p:grpSp>
      <p:pic>
        <p:nvPicPr>
          <p:cNvPr id="53" name="970.jpg" descr="97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58869" y="3938905"/>
            <a:ext cx="1826262" cy="136969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Здание суда"/>
          <p:cNvSpPr/>
          <p:nvPr/>
        </p:nvSpPr>
        <p:spPr>
          <a:xfrm>
            <a:off x="1470570" y="3988752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58" y="3613"/>
                </a:lnTo>
                <a:lnTo>
                  <a:pt x="1158" y="4293"/>
                </a:lnTo>
                <a:lnTo>
                  <a:pt x="20444" y="4293"/>
                </a:lnTo>
                <a:lnTo>
                  <a:pt x="20444" y="3613"/>
                </a:lnTo>
                <a:lnTo>
                  <a:pt x="10800" y="0"/>
                </a:lnTo>
                <a:close/>
                <a:moveTo>
                  <a:pt x="2354" y="4683"/>
                </a:moveTo>
                <a:lnTo>
                  <a:pt x="2354" y="6036"/>
                </a:lnTo>
                <a:lnTo>
                  <a:pt x="3269" y="6036"/>
                </a:lnTo>
                <a:lnTo>
                  <a:pt x="3269" y="6676"/>
                </a:lnTo>
                <a:cubicBezTo>
                  <a:pt x="3553" y="6676"/>
                  <a:pt x="3618" y="7023"/>
                  <a:pt x="3618" y="7023"/>
                </a:cubicBezTo>
                <a:lnTo>
                  <a:pt x="3618" y="15657"/>
                </a:lnTo>
                <a:lnTo>
                  <a:pt x="3346" y="15657"/>
                </a:lnTo>
                <a:lnTo>
                  <a:pt x="3346" y="16762"/>
                </a:lnTo>
                <a:lnTo>
                  <a:pt x="2354" y="16762"/>
                </a:lnTo>
                <a:lnTo>
                  <a:pt x="2354" y="18115"/>
                </a:lnTo>
                <a:lnTo>
                  <a:pt x="19246" y="18115"/>
                </a:lnTo>
                <a:lnTo>
                  <a:pt x="19246" y="16762"/>
                </a:lnTo>
                <a:lnTo>
                  <a:pt x="18254" y="16762"/>
                </a:lnTo>
                <a:lnTo>
                  <a:pt x="18254" y="15657"/>
                </a:lnTo>
                <a:lnTo>
                  <a:pt x="17984" y="15657"/>
                </a:lnTo>
                <a:lnTo>
                  <a:pt x="17984" y="7023"/>
                </a:lnTo>
                <a:cubicBezTo>
                  <a:pt x="17984" y="7023"/>
                  <a:pt x="18049" y="6676"/>
                  <a:pt x="18333" y="6676"/>
                </a:cubicBezTo>
                <a:lnTo>
                  <a:pt x="18333" y="6036"/>
                </a:lnTo>
                <a:lnTo>
                  <a:pt x="19246" y="6036"/>
                </a:lnTo>
                <a:lnTo>
                  <a:pt x="19246" y="4683"/>
                </a:lnTo>
                <a:lnTo>
                  <a:pt x="2354" y="4683"/>
                </a:lnTo>
                <a:close/>
                <a:moveTo>
                  <a:pt x="5670" y="6036"/>
                </a:moveTo>
                <a:lnTo>
                  <a:pt x="7489" y="6036"/>
                </a:lnTo>
                <a:lnTo>
                  <a:pt x="7489" y="6676"/>
                </a:lnTo>
                <a:cubicBezTo>
                  <a:pt x="7773" y="6676"/>
                  <a:pt x="7838" y="7023"/>
                  <a:pt x="7838" y="7023"/>
                </a:cubicBezTo>
                <a:lnTo>
                  <a:pt x="7838" y="15657"/>
                </a:lnTo>
                <a:lnTo>
                  <a:pt x="7568" y="15657"/>
                </a:lnTo>
                <a:lnTo>
                  <a:pt x="7568" y="16762"/>
                </a:lnTo>
                <a:lnTo>
                  <a:pt x="5591" y="16762"/>
                </a:lnTo>
                <a:lnTo>
                  <a:pt x="5591" y="15657"/>
                </a:lnTo>
                <a:lnTo>
                  <a:pt x="5321" y="15657"/>
                </a:lnTo>
                <a:lnTo>
                  <a:pt x="5321" y="7023"/>
                </a:lnTo>
                <a:cubicBezTo>
                  <a:pt x="5321" y="7023"/>
                  <a:pt x="5386" y="6676"/>
                  <a:pt x="5670" y="6676"/>
                </a:cubicBezTo>
                <a:lnTo>
                  <a:pt x="5670" y="6036"/>
                </a:lnTo>
                <a:close/>
                <a:moveTo>
                  <a:pt x="9890" y="6036"/>
                </a:moveTo>
                <a:lnTo>
                  <a:pt x="11710" y="6036"/>
                </a:lnTo>
                <a:lnTo>
                  <a:pt x="11710" y="6676"/>
                </a:lnTo>
                <a:cubicBezTo>
                  <a:pt x="11993" y="6676"/>
                  <a:pt x="12059" y="7023"/>
                  <a:pt x="12059" y="7023"/>
                </a:cubicBezTo>
                <a:lnTo>
                  <a:pt x="12059" y="15657"/>
                </a:lnTo>
                <a:lnTo>
                  <a:pt x="11789" y="15657"/>
                </a:lnTo>
                <a:lnTo>
                  <a:pt x="11789" y="16762"/>
                </a:lnTo>
                <a:lnTo>
                  <a:pt x="9813" y="16762"/>
                </a:lnTo>
                <a:lnTo>
                  <a:pt x="9813" y="15657"/>
                </a:lnTo>
                <a:lnTo>
                  <a:pt x="9541" y="15657"/>
                </a:lnTo>
                <a:lnTo>
                  <a:pt x="9541" y="7023"/>
                </a:lnTo>
                <a:cubicBezTo>
                  <a:pt x="9541" y="7023"/>
                  <a:pt x="9607" y="6676"/>
                  <a:pt x="9890" y="6676"/>
                </a:cubicBezTo>
                <a:lnTo>
                  <a:pt x="9890" y="6036"/>
                </a:lnTo>
                <a:close/>
                <a:moveTo>
                  <a:pt x="14113" y="6036"/>
                </a:moveTo>
                <a:lnTo>
                  <a:pt x="15932" y="6036"/>
                </a:lnTo>
                <a:lnTo>
                  <a:pt x="15932" y="6676"/>
                </a:lnTo>
                <a:cubicBezTo>
                  <a:pt x="16216" y="6676"/>
                  <a:pt x="16281" y="7023"/>
                  <a:pt x="16281" y="7023"/>
                </a:cubicBezTo>
                <a:lnTo>
                  <a:pt x="16281" y="15657"/>
                </a:lnTo>
                <a:lnTo>
                  <a:pt x="16009" y="15657"/>
                </a:lnTo>
                <a:lnTo>
                  <a:pt x="16009" y="16762"/>
                </a:lnTo>
                <a:lnTo>
                  <a:pt x="14033" y="16762"/>
                </a:lnTo>
                <a:lnTo>
                  <a:pt x="14033" y="15657"/>
                </a:lnTo>
                <a:lnTo>
                  <a:pt x="13763" y="15657"/>
                </a:lnTo>
                <a:lnTo>
                  <a:pt x="13763" y="7023"/>
                </a:lnTo>
                <a:cubicBezTo>
                  <a:pt x="13763" y="7023"/>
                  <a:pt x="13829" y="6676"/>
                  <a:pt x="14113" y="6676"/>
                </a:cubicBezTo>
                <a:lnTo>
                  <a:pt x="14113" y="6036"/>
                </a:lnTo>
                <a:close/>
                <a:moveTo>
                  <a:pt x="1158" y="18505"/>
                </a:moveTo>
                <a:lnTo>
                  <a:pt x="1158" y="19858"/>
                </a:lnTo>
                <a:lnTo>
                  <a:pt x="20444" y="19858"/>
                </a:lnTo>
                <a:lnTo>
                  <a:pt x="20444" y="18505"/>
                </a:lnTo>
                <a:lnTo>
                  <a:pt x="1158" y="18505"/>
                </a:lnTo>
                <a:close/>
                <a:moveTo>
                  <a:pt x="0" y="2024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247"/>
                </a:lnTo>
                <a:lnTo>
                  <a:pt x="0" y="2024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" name="Полиция"/>
          <p:cNvSpPr/>
          <p:nvPr/>
        </p:nvSpPr>
        <p:spPr>
          <a:xfrm>
            <a:off x="6274509" y="3924862"/>
            <a:ext cx="1108939" cy="1397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32" h="21600" extrusionOk="0">
                <a:moveTo>
                  <a:pt x="9767" y="0"/>
                </a:moveTo>
                <a:cubicBezTo>
                  <a:pt x="6398" y="2795"/>
                  <a:pt x="2476" y="800"/>
                  <a:pt x="2476" y="800"/>
                </a:cubicBezTo>
                <a:lnTo>
                  <a:pt x="0" y="2971"/>
                </a:lnTo>
                <a:cubicBezTo>
                  <a:pt x="0" y="2971"/>
                  <a:pt x="2619" y="6127"/>
                  <a:pt x="818" y="10934"/>
                </a:cubicBezTo>
                <a:cubicBezTo>
                  <a:pt x="-1033" y="15873"/>
                  <a:pt x="698" y="18821"/>
                  <a:pt x="5978" y="20170"/>
                </a:cubicBezTo>
                <a:cubicBezTo>
                  <a:pt x="7959" y="20676"/>
                  <a:pt x="9107" y="21175"/>
                  <a:pt x="9767" y="21600"/>
                </a:cubicBezTo>
                <a:cubicBezTo>
                  <a:pt x="10427" y="21175"/>
                  <a:pt x="11575" y="20676"/>
                  <a:pt x="13556" y="20170"/>
                </a:cubicBezTo>
                <a:cubicBezTo>
                  <a:pt x="18836" y="18821"/>
                  <a:pt x="20567" y="15873"/>
                  <a:pt x="18716" y="10934"/>
                </a:cubicBezTo>
                <a:cubicBezTo>
                  <a:pt x="16915" y="6127"/>
                  <a:pt x="19532" y="2971"/>
                  <a:pt x="19532" y="2971"/>
                </a:cubicBezTo>
                <a:lnTo>
                  <a:pt x="17058" y="800"/>
                </a:lnTo>
                <a:cubicBezTo>
                  <a:pt x="17058" y="800"/>
                  <a:pt x="13136" y="2795"/>
                  <a:pt x="9767" y="0"/>
                </a:cubicBezTo>
                <a:close/>
                <a:moveTo>
                  <a:pt x="9767" y="8166"/>
                </a:moveTo>
                <a:lnTo>
                  <a:pt x="11276" y="10848"/>
                </a:lnTo>
                <a:lnTo>
                  <a:pt x="14651" y="11279"/>
                </a:lnTo>
                <a:lnTo>
                  <a:pt x="12209" y="13367"/>
                </a:lnTo>
                <a:lnTo>
                  <a:pt x="12784" y="16314"/>
                </a:lnTo>
                <a:lnTo>
                  <a:pt x="9767" y="14923"/>
                </a:lnTo>
                <a:lnTo>
                  <a:pt x="6750" y="16314"/>
                </a:lnTo>
                <a:lnTo>
                  <a:pt x="7325" y="13367"/>
                </a:lnTo>
                <a:lnTo>
                  <a:pt x="4883" y="11279"/>
                </a:lnTo>
                <a:lnTo>
                  <a:pt x="8258" y="10848"/>
                </a:lnTo>
                <a:lnTo>
                  <a:pt x="9767" y="8166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Местное Самоуправление"/>
          <p:cNvSpPr txBox="1">
            <a:spLocks noGrp="1"/>
          </p:cNvSpPr>
          <p:nvPr>
            <p:ph type="title" idx="4294967295"/>
          </p:nvPr>
        </p:nvSpPr>
        <p:spPr>
          <a:xfrm>
            <a:off x="982216" y="522770"/>
            <a:ext cx="7179568" cy="11430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 b="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Социальная защита населения</a:t>
            </a:r>
            <a:br/>
            <a:endParaRPr/>
          </a:p>
        </p:txBody>
      </p:sp>
      <p:sp>
        <p:nvSpPr>
          <p:cNvPr id="58" name="· социальные денежные выплаты, представляющие собой совокупность различных видов материального поддержания доходов граждан, находящихся в трудной жизненной ситуации, в денежной форме;…"/>
          <p:cNvSpPr txBox="1"/>
          <p:nvPr/>
        </p:nvSpPr>
        <p:spPr>
          <a:xfrm>
            <a:off x="637109" y="1117780"/>
            <a:ext cx="7869782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/>
              <a:t>· социальные денежные выплаты, представляющие собой совокупность различных видов материального поддержания доходов граждан, находящихся в трудной жизненной ситуации, в денежной форме;</a:t>
            </a:r>
          </a:p>
          <a:p>
            <a:pPr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/>
              <a:t>· натуральная помощь, в том числе гуманитарная;</a:t>
            </a:r>
          </a:p>
          <a:p>
            <a:pPr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/>
              <a:t>· социальные услуги;</a:t>
            </a:r>
          </a:p>
          <a:p>
            <a:pPr>
              <a:defRPr sz="30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/>
              <a:t>· социальная поддержка.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ервая группа – социальные выплаты, обусловленные, как правило, трудовой деятельностью граждан и обеспечиваемые прежде всего системой социального страхования. Специфика социальных выплат, входящих в данную группу, выражается в том, что они:…"/>
          <p:cNvSpPr txBox="1"/>
          <p:nvPr/>
        </p:nvSpPr>
        <p:spPr>
          <a:xfrm>
            <a:off x="718755" y="709331"/>
            <a:ext cx="7685940" cy="427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Первая</a:t>
            </a:r>
            <a:r>
              <a:rPr b="1" dirty="0"/>
              <a:t> </a:t>
            </a:r>
            <a:r>
              <a:rPr b="1" dirty="0" err="1"/>
              <a:t>группа</a:t>
            </a:r>
            <a:r>
              <a:rPr dirty="0"/>
              <a:t> – </a:t>
            </a:r>
            <a:r>
              <a:rPr dirty="0" err="1"/>
              <a:t>социальные</a:t>
            </a:r>
            <a:r>
              <a:rPr dirty="0"/>
              <a:t> </a:t>
            </a:r>
            <a:r>
              <a:rPr dirty="0" err="1"/>
              <a:t>выплаты</a:t>
            </a:r>
            <a:r>
              <a:rPr dirty="0"/>
              <a:t>, </a:t>
            </a:r>
            <a:r>
              <a:rPr dirty="0" err="1"/>
              <a:t>обусловленные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правило</a:t>
            </a:r>
            <a:r>
              <a:rPr dirty="0"/>
              <a:t>, </a:t>
            </a:r>
            <a:r>
              <a:rPr i="1" u="sng" dirty="0" err="1"/>
              <a:t>трудовой</a:t>
            </a:r>
            <a:r>
              <a:rPr i="1" u="sng" dirty="0"/>
              <a:t> </a:t>
            </a:r>
            <a:r>
              <a:rPr i="1" u="sng" dirty="0" err="1"/>
              <a:t>деятельностью</a:t>
            </a:r>
            <a:r>
              <a:rPr i="1" u="sng" dirty="0"/>
              <a:t> </a:t>
            </a:r>
            <a:r>
              <a:rPr i="1" u="sng" dirty="0" err="1"/>
              <a:t>граждан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обеспечиваемые</a:t>
            </a:r>
            <a:r>
              <a:rPr dirty="0"/>
              <a:t> </a:t>
            </a:r>
            <a:r>
              <a:rPr dirty="0" err="1"/>
              <a:t>прежде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системой</a:t>
            </a:r>
            <a:r>
              <a:rPr dirty="0"/>
              <a:t> </a:t>
            </a:r>
            <a:r>
              <a:rPr dirty="0" err="1"/>
              <a:t>социального</a:t>
            </a:r>
            <a:r>
              <a:rPr dirty="0"/>
              <a:t> </a:t>
            </a:r>
            <a:r>
              <a:rPr dirty="0" err="1"/>
              <a:t>страхования</a:t>
            </a:r>
            <a:r>
              <a:rPr dirty="0"/>
              <a:t>. </a:t>
            </a:r>
            <a:r>
              <a:rPr dirty="0" err="1"/>
              <a:t>Специфика</a:t>
            </a:r>
            <a:r>
              <a:rPr dirty="0"/>
              <a:t> </a:t>
            </a:r>
            <a:r>
              <a:rPr dirty="0" err="1"/>
              <a:t>социальных</a:t>
            </a:r>
            <a:r>
              <a:rPr dirty="0"/>
              <a:t> </a:t>
            </a:r>
            <a:r>
              <a:rPr dirty="0" err="1"/>
              <a:t>выплат</a:t>
            </a:r>
            <a:r>
              <a:rPr dirty="0"/>
              <a:t>, </a:t>
            </a:r>
            <a:r>
              <a:rPr dirty="0" err="1"/>
              <a:t>входящих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данную</a:t>
            </a:r>
            <a:r>
              <a:rPr dirty="0"/>
              <a:t> </a:t>
            </a:r>
            <a:r>
              <a:rPr dirty="0" err="1"/>
              <a:t>группу</a:t>
            </a:r>
            <a:r>
              <a:rPr dirty="0"/>
              <a:t>, </a:t>
            </a:r>
            <a:r>
              <a:rPr dirty="0" err="1"/>
              <a:t>выражается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они</a:t>
            </a:r>
            <a:r>
              <a:rPr dirty="0"/>
              <a:t>:</a:t>
            </a:r>
          </a:p>
          <a:p>
            <a:pPr lvl="2" indent="4572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· </a:t>
            </a:r>
            <a:r>
              <a:rPr dirty="0" err="1"/>
              <a:t>распространяются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застрахованных</a:t>
            </a:r>
            <a:r>
              <a:rPr dirty="0"/>
              <a:t> </a:t>
            </a:r>
            <a:r>
              <a:rPr dirty="0" err="1"/>
              <a:t>лиц</a:t>
            </a:r>
            <a:r>
              <a:rPr dirty="0"/>
              <a:t>,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категорией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согласно</a:t>
            </a:r>
            <a:r>
              <a:rPr dirty="0"/>
              <a:t> </a:t>
            </a:r>
            <a:r>
              <a:rPr dirty="0" err="1"/>
              <a:t>российскому</a:t>
            </a:r>
            <a:r>
              <a:rPr dirty="0"/>
              <a:t> </a:t>
            </a:r>
            <a:r>
              <a:rPr dirty="0" err="1"/>
              <a:t>законодательству</a:t>
            </a:r>
            <a:r>
              <a:rPr dirty="0"/>
              <a:t>,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работники</a:t>
            </a:r>
            <a:r>
              <a:rPr dirty="0"/>
              <a:t>, </a:t>
            </a:r>
            <a:r>
              <a:rPr dirty="0" err="1"/>
              <a:t>независимо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статуса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занятости</a:t>
            </a:r>
            <a:r>
              <a:rPr dirty="0"/>
              <a:t>;</a:t>
            </a:r>
          </a:p>
          <a:p>
            <a:pPr lvl="2" indent="4572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· </a:t>
            </a:r>
            <a:r>
              <a:rPr dirty="0" err="1"/>
              <a:t>предоставляются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случае</a:t>
            </a:r>
            <a:r>
              <a:rPr dirty="0"/>
              <a:t> </a:t>
            </a:r>
            <a:r>
              <a:rPr dirty="0" err="1"/>
              <a:t>утраты</a:t>
            </a:r>
            <a:r>
              <a:rPr dirty="0"/>
              <a:t> </a:t>
            </a:r>
            <a:r>
              <a:rPr dirty="0" err="1"/>
              <a:t>заработка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дохода</a:t>
            </a:r>
            <a:r>
              <a:rPr dirty="0"/>
              <a:t>, </a:t>
            </a: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необходимости</a:t>
            </a:r>
            <a:r>
              <a:rPr dirty="0"/>
              <a:t> </a:t>
            </a:r>
            <a:r>
              <a:rPr dirty="0" err="1"/>
              <a:t>удовлетворения</a:t>
            </a:r>
            <a:r>
              <a:rPr dirty="0"/>
              <a:t> </a:t>
            </a:r>
            <a:r>
              <a:rPr dirty="0" err="1"/>
              <a:t>потребности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медицинской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социальных</a:t>
            </a:r>
            <a:r>
              <a:rPr dirty="0"/>
              <a:t> </a:t>
            </a:r>
            <a:r>
              <a:rPr dirty="0" err="1"/>
              <a:t>услугах</a:t>
            </a:r>
            <a:r>
              <a:rPr dirty="0"/>
              <a:t>;</a:t>
            </a:r>
          </a:p>
          <a:p>
            <a:pPr lvl="2" indent="4572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· </a:t>
            </a:r>
            <a:r>
              <a:rPr dirty="0" err="1"/>
              <a:t>финансируются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/>
              <a:t> </a:t>
            </a:r>
            <a:r>
              <a:rPr dirty="0" err="1"/>
              <a:t>специальных</a:t>
            </a:r>
            <a:r>
              <a:rPr dirty="0"/>
              <a:t> </a:t>
            </a:r>
            <a:r>
              <a:rPr dirty="0" err="1"/>
              <a:t>фондов</a:t>
            </a:r>
            <a:r>
              <a:rPr dirty="0"/>
              <a:t>, </a:t>
            </a:r>
            <a:r>
              <a:rPr dirty="0" err="1"/>
              <a:t>называемых</a:t>
            </a:r>
            <a:r>
              <a:rPr dirty="0"/>
              <a:t> </a:t>
            </a:r>
            <a:r>
              <a:rPr dirty="0" err="1"/>
              <a:t>внебюджетными</a:t>
            </a:r>
            <a:r>
              <a:rPr dirty="0"/>
              <a:t>.</a:t>
            </a:r>
          </a:p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к</a:t>
            </a:r>
            <a:r>
              <a:rPr dirty="0"/>
              <a:t> </a:t>
            </a:r>
            <a:r>
              <a:rPr dirty="0" err="1"/>
              <a:t>этой</a:t>
            </a:r>
            <a:r>
              <a:rPr dirty="0"/>
              <a:t> </a:t>
            </a:r>
            <a:r>
              <a:rPr dirty="0" err="1"/>
              <a:t>группе</a:t>
            </a:r>
            <a:r>
              <a:rPr dirty="0"/>
              <a:t> </a:t>
            </a:r>
            <a:r>
              <a:rPr dirty="0" err="1"/>
              <a:t>относятся</a:t>
            </a:r>
            <a:r>
              <a:rPr dirty="0"/>
              <a:t> </a:t>
            </a:r>
            <a:r>
              <a:rPr dirty="0" err="1"/>
              <a:t>страховые</a:t>
            </a:r>
            <a:r>
              <a:rPr dirty="0"/>
              <a:t> </a:t>
            </a:r>
            <a:r>
              <a:rPr b="1" dirty="0" err="1"/>
              <a:t>пособия</a:t>
            </a:r>
            <a:r>
              <a:rPr dirty="0"/>
              <a:t>, </a:t>
            </a:r>
            <a:r>
              <a:rPr dirty="0" err="1"/>
              <a:t>представляющие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</a:t>
            </a:r>
            <a:r>
              <a:rPr dirty="0" err="1"/>
              <a:t>краткосрочные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единовременные</a:t>
            </a:r>
            <a:r>
              <a:rPr dirty="0"/>
              <a:t> </a:t>
            </a:r>
            <a:r>
              <a:rPr dirty="0" err="1"/>
              <a:t>выплаты</a:t>
            </a:r>
            <a:r>
              <a:rPr dirty="0"/>
              <a:t>.</a:t>
            </a:r>
          </a:p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Помимо</a:t>
            </a:r>
            <a:r>
              <a:rPr dirty="0"/>
              <a:t> </a:t>
            </a:r>
            <a:r>
              <a:rPr dirty="0" err="1"/>
              <a:t>пенсий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пособий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эту</a:t>
            </a:r>
            <a:r>
              <a:rPr dirty="0"/>
              <a:t> </a:t>
            </a:r>
            <a:r>
              <a:rPr dirty="0" err="1"/>
              <a:t>группу</a:t>
            </a:r>
            <a:r>
              <a:rPr dirty="0"/>
              <a:t> </a:t>
            </a:r>
            <a:r>
              <a:rPr dirty="0" err="1"/>
              <a:t>входят</a:t>
            </a:r>
            <a:r>
              <a:rPr dirty="0"/>
              <a:t> </a:t>
            </a:r>
            <a:r>
              <a:rPr dirty="0" err="1"/>
              <a:t>компенсационные</a:t>
            </a:r>
            <a:r>
              <a:rPr dirty="0"/>
              <a:t> </a:t>
            </a:r>
            <a:r>
              <a:rPr dirty="0" err="1"/>
              <a:t>выплаты</a:t>
            </a:r>
            <a:r>
              <a:rPr dirty="0"/>
              <a:t> </a:t>
            </a:r>
            <a:r>
              <a:rPr dirty="0" err="1"/>
              <a:t>работающим</a:t>
            </a:r>
            <a:r>
              <a:rPr dirty="0"/>
              <a:t>,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предусматривающие</a:t>
            </a:r>
            <a:r>
              <a:rPr dirty="0"/>
              <a:t> </a:t>
            </a:r>
            <a:r>
              <a:rPr dirty="0" err="1"/>
              <a:t>возмещение</a:t>
            </a:r>
            <a:r>
              <a:rPr dirty="0"/>
              <a:t> </a:t>
            </a:r>
            <a:r>
              <a:rPr dirty="0" err="1"/>
              <a:t>потери</a:t>
            </a:r>
            <a:r>
              <a:rPr dirty="0"/>
              <a:t> </a:t>
            </a:r>
            <a:r>
              <a:rPr dirty="0" err="1"/>
              <a:t>заработка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связанные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выполнением</a:t>
            </a:r>
            <a:r>
              <a:rPr dirty="0"/>
              <a:t> </a:t>
            </a:r>
            <a:r>
              <a:rPr dirty="0" err="1"/>
              <a:t>трудовых</a:t>
            </a:r>
            <a:r>
              <a:rPr dirty="0"/>
              <a:t> </a:t>
            </a:r>
            <a:r>
              <a:rPr dirty="0" err="1"/>
              <a:t>функций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Вторая группа – социальные выплаты, в основном не связанные с выполнением гражданами их трудовых обязанностей и обеспечивающихся за счет бюджетов всех уровней в рамках социальной помощи.…"/>
          <p:cNvSpPr txBox="1"/>
          <p:nvPr/>
        </p:nvSpPr>
        <p:spPr>
          <a:xfrm>
            <a:off x="590335" y="816611"/>
            <a:ext cx="8141130" cy="427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Вторая группа</a:t>
            </a:r>
            <a:r>
              <a:t> – социальные выплаты, в основном </a:t>
            </a:r>
            <a:r>
              <a:rPr i="1" u="sng"/>
              <a:t>не связанные с выполнением гражданами их трудовых обязанностей</a:t>
            </a:r>
            <a:r>
              <a:t> и обеспечивающихся за счет бюджетов всех уровней в рамках социальной помощи.</a:t>
            </a:r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Социальные выплаты этой группы имеют следующие особенности:</a:t>
            </a:r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· они распространяются на всех граждан;</a:t>
            </a:r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· определяются либо денежным доходом получателя, либо его особым статусом;</a:t>
            </a:r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· обеспечиваются за счет бюджетов всех уровней, а также средств общественных организаций и благотворительных объединений</a:t>
            </a:r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· предусматриваются особые социальные программы, направленные на государственную поддержку особо нуждающихся граждан и их семей.</a:t>
            </a:r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Меры социальной защиты, входящие в эту группу, как правило, носят характер социальной помощи.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Специальное оформление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Специальное оформл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Специальное оформление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Специальное оформл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1131</Words>
  <Application>Microsoft Macintosh PowerPoint</Application>
  <PresentationFormat>Экран (4:3)</PresentationFormat>
  <Paragraphs>108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Специальное оформление</vt:lpstr>
      <vt:lpstr>Правовые основы социальной защиты и обеспечения</vt:lpstr>
      <vt:lpstr>Слайд 2</vt:lpstr>
      <vt:lpstr>Социальная защита</vt:lpstr>
      <vt:lpstr>Социальное обеспечение </vt:lpstr>
      <vt:lpstr>Социальное обеспечение осуществляется за счет: </vt:lpstr>
      <vt:lpstr>Право социального обеспечения </vt:lpstr>
      <vt:lpstr>Социальная защита населения </vt:lpstr>
      <vt:lpstr>Слайд 8</vt:lpstr>
      <vt:lpstr>Слайд 9</vt:lpstr>
      <vt:lpstr>Пенсии</vt:lpstr>
      <vt:lpstr>СОЦИАЛЬНАЯ ПОМОЩЬ</vt:lpstr>
      <vt:lpstr>Пособия</vt:lpstr>
      <vt:lpstr>Компенсационные выплаты:</vt:lpstr>
      <vt:lpstr>Слайд 14</vt:lpstr>
      <vt:lpstr>Слайд 15</vt:lpstr>
      <vt:lpstr>Слайд 16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Правовые основы социальной защиты и обеспечения</dc:title>
  <cp:lastModifiedBy>Григорий Мазанов</cp:lastModifiedBy>
  <cp:revision>3</cp:revision>
  <dcterms:modified xsi:type="dcterms:W3CDTF">2018-10-04T12:20:52Z</dcterms:modified>
</cp:coreProperties>
</file>